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340E"/>
    <a:srgbClr val="96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27.10.23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perevod.spb@spbu.ru</a:t>
            </a: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/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075" y="1224000"/>
            <a:ext cx="11115675" cy="3912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Аттестационная работа: требования к содержанию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1558"/>
              </p:ext>
            </p:extLst>
          </p:nvPr>
        </p:nvGraphicFramePr>
        <p:xfrm>
          <a:off x="188000" y="1620000"/>
          <a:ext cx="11748896" cy="3866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81">
                  <a:extLst>
                    <a:ext uri="{9D8B030D-6E8A-4147-A177-3AD203B41FA5}">
                      <a16:colId xmlns:a16="http://schemas.microsoft.com/office/drawing/2014/main" xmlns="" val="3839369282"/>
                    </a:ext>
                  </a:extLst>
                </a:gridCol>
                <a:gridCol w="2899471">
                  <a:extLst>
                    <a:ext uri="{9D8B030D-6E8A-4147-A177-3AD203B41FA5}">
                      <a16:colId xmlns:a16="http://schemas.microsoft.com/office/drawing/2014/main" xmlns="" val="215464196"/>
                    </a:ext>
                  </a:extLst>
                </a:gridCol>
                <a:gridCol w="7882044">
                  <a:extLst>
                    <a:ext uri="{9D8B030D-6E8A-4147-A177-3AD203B41FA5}">
                      <a16:colId xmlns:a16="http://schemas.microsoft.com/office/drawing/2014/main" xmlns="" val="3047051840"/>
                    </a:ext>
                  </a:extLst>
                </a:gridCol>
              </a:tblGrid>
              <a:tr h="5023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Пункты требований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Содержание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111461"/>
                  </a:ext>
                </a:extLst>
              </a:tr>
              <a:tr h="56007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Вид работы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Составленная обучающимся оригинальная экскурсия по Санкт-Петербургу, городским и пригородным музейным и экскурсионным объектам на иностранном и русском языках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569258"/>
                  </a:ext>
                </a:extLst>
              </a:tr>
              <a:tr h="56007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Объем работы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30 тыс. знаков оригинального текста на иностранном языке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(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примерно 17 страниц)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6812485"/>
                  </a:ext>
                </a:extLst>
              </a:tr>
              <a:tr h="56007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Дата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публикации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Требования к дате не установлены. Текст экскурсии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должен быть оригинальным, ранее не публиковавшимся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3529254"/>
                  </a:ext>
                </a:extLst>
              </a:tr>
              <a:tr h="56007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Авторы источников,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используемых для подготовки работы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носители русского или иностранного языка 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(по требованию руководителя аттестационной работы предоставляется биографическая справка об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авторах оригинальных текстов)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0207464"/>
                  </a:ext>
                </a:extLst>
              </a:tr>
              <a:tr h="56007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Другое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подбор материалов для аттестационной работы производится среди официальных источников на русском и иностранном языках (книги, периодические издания, интернет-ресурсы)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0867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perevod.spb@spbu.ru</a:t>
            </a: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/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075" y="1224000"/>
            <a:ext cx="11115675" cy="3912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Аттестационная работа: требования к оформлению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39952"/>
              </p:ext>
            </p:extLst>
          </p:nvPr>
        </p:nvGraphicFramePr>
        <p:xfrm>
          <a:off x="188000" y="1620000"/>
          <a:ext cx="11748896" cy="4769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81">
                  <a:extLst>
                    <a:ext uri="{9D8B030D-6E8A-4147-A177-3AD203B41FA5}">
                      <a16:colId xmlns:a16="http://schemas.microsoft.com/office/drawing/2014/main" xmlns="" val="3839369282"/>
                    </a:ext>
                  </a:extLst>
                </a:gridCol>
                <a:gridCol w="2899471">
                  <a:extLst>
                    <a:ext uri="{9D8B030D-6E8A-4147-A177-3AD203B41FA5}">
                      <a16:colId xmlns:a16="http://schemas.microsoft.com/office/drawing/2014/main" xmlns="" val="215464196"/>
                    </a:ext>
                  </a:extLst>
                </a:gridCol>
                <a:gridCol w="7882044">
                  <a:extLst>
                    <a:ext uri="{9D8B030D-6E8A-4147-A177-3AD203B41FA5}">
                      <a16:colId xmlns:a16="http://schemas.microsoft.com/office/drawing/2014/main" xmlns="" val="3047051840"/>
                    </a:ext>
                  </a:extLst>
                </a:gridCol>
              </a:tblGrid>
              <a:tr h="5023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Пункты требований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Содержание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111461"/>
                  </a:ext>
                </a:extLst>
              </a:tr>
              <a:tr h="56007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Вид предоставления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Аттестационная работа предоставляется в бумажном варианте (распечатанном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),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на 2-х языках: иностранном и русском. Оба текста (на иностранном и русском языках) прошиваются в одну папку. 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569258"/>
                  </a:ext>
                </a:extLst>
              </a:tr>
              <a:tr h="56007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документа / печати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Односторонняя печать на белой бумаге формата A4 через полтора интервала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шрифт </a:t>
                      </a: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Times New Roman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, черный, размер 14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выравнивание по ширине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размер абзацного отступа 1,5 см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левое поле 30 мм (для прошивки), правое — 10 мм, верхнее и нижнее по 20 мм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6812485"/>
                  </a:ext>
                </a:extLst>
              </a:tr>
              <a:tr h="56007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Титульный лист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Первым листом работы является титульный лист, оформляемый в соответствии с образцом.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Шрифт </a:t>
                      </a: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Times New Roman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, черный, размер 11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3529254"/>
                  </a:ext>
                </a:extLst>
              </a:tr>
              <a:tr h="56007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Нумерация страниц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арабскими цифрами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нумерация сквозная по всему тексту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титульный лист включается в общую нумерацию, номер на титульном листе не проставляется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 страницы ставится по центру верхнего колонтитула (без точки) 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0207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7100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282</Words>
  <Application>Microsoft Office PowerPoint</Application>
  <PresentationFormat>Широкоэкранный</PresentationFormat>
  <Paragraphs>45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61</cp:revision>
  <dcterms:created xsi:type="dcterms:W3CDTF">2018-04-16T18:18:47Z</dcterms:created>
  <dcterms:modified xsi:type="dcterms:W3CDTF">2023-10-27T09:13:05Z</dcterms:modified>
</cp:coreProperties>
</file>