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340E"/>
    <a:srgbClr val="96340E"/>
    <a:srgbClr val="A8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4000"/>
            <a:ext cx="10770704" cy="129944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Английский язык для преподавателей специальных дисциплин в вузах</a:t>
            </a:r>
          </a:p>
          <a:p>
            <a:pPr marL="0" indent="0" algn="ctr">
              <a:buNone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72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контактных часа (всего 96 часов),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24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занятия</a:t>
            </a:r>
          </a:p>
          <a:p>
            <a:pPr marL="0" indent="0" algn="ctr">
              <a:buNone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Программа рассчитана на преподавателей вузов любых неязыковых специальностей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49486"/>
              </p:ext>
            </p:extLst>
          </p:nvPr>
        </p:nvGraphicFramePr>
        <p:xfrm>
          <a:off x="586410" y="2772000"/>
          <a:ext cx="11151703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46888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17673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Введение в EMI (английский как средство обучения и образования). Приемы знакомства с аудиторией. Формирование учебного коллектива.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Интерактивная лекция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Составление программы курса. Подходы и методы к текущему и итоговому контролю в вузе. 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998558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Определение и объяснение терминов и понятий. Терминологический глоссарий по специальности.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056833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Как справиться с волнением и сбоями в коммуникации на английском языке. Благоприятный психологический климат на занятиях.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351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454535"/>
              </p:ext>
            </p:extLst>
          </p:nvPr>
        </p:nvGraphicFramePr>
        <p:xfrm>
          <a:off x="586410" y="1440000"/>
          <a:ext cx="11151703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46888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17673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5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Чтение лекций по специальности на английском языке: необходимый репертуар языковых средств.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Описание различного рода графических данных.</a:t>
                      </a:r>
                    </a:p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Описание процессов  и явлений.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998558"/>
                  </a:ext>
                </a:extLst>
              </a:tr>
              <a:tr h="510060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7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Сравнение, описание сходств и различий. Экспериментальные методы исследований.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056833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Выражение различной степени уверенности в научной полемике. </a:t>
                      </a:r>
                    </a:p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Ссылки на других специалистов и цитирование.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351326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9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Объяснение причинно-следственных связей. Выводы и заключения.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754482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10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Типичные фонологические трудности языка. классного обихода. Средства минимизации восточноевропейского акцента.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591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732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809675"/>
              </p:ext>
            </p:extLst>
          </p:nvPr>
        </p:nvGraphicFramePr>
        <p:xfrm>
          <a:off x="586410" y="1440000"/>
          <a:ext cx="11151703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46888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17673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Роль профессиональной рефлексии в формировании педагогического мастерства. Дифференциация и </a:t>
                      </a:r>
                      <a:r>
                        <a:rPr lang="ru-RU" sz="16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студенто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-ориентированность.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Характеристики и способы формирования позитивного и конструктивного климата в учебном коллективе.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998558"/>
                  </a:ext>
                </a:extLst>
              </a:tr>
              <a:tr h="510060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Особенности западной вузовской методики. Различия российской и западной философии высшего образования.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056833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Языковые средства для проведения семинаров и управления групповой динамикой и поведением отдельных членов учебного коллектива.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351326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15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Интерактивные методические приемы. Как объяснить задания и дать инструкции на английском языке. Средства выражения степени обязательности в формулировании задач и заданий.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754482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Типичные фонологические трудности языка. классного обихода. Средства минимизации восточноевропейского акцента.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591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4231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244266"/>
              </p:ext>
            </p:extLst>
          </p:nvPr>
        </p:nvGraphicFramePr>
        <p:xfrm>
          <a:off x="586410" y="1440000"/>
          <a:ext cx="11151703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46888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17673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17</a:t>
                      </a:r>
                    </a:p>
                    <a:p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Языковые средства для индивидуальных консультаций студентов. Научное руководство студенческими работами. Индивидуальное взаимодействие со студентами – устное и письменное.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18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Языковые средства для онлайн коммуникации со студентами. Эффективное управление онлайн дискуссиями. Особенности онлайн взаимодействия со студентами. 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998558"/>
                  </a:ext>
                </a:extLst>
              </a:tr>
              <a:tr h="510060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19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Позитивная и конструктивная обратная связь преподавателя студентам. Организация и структура обратной связи. Лексические и грамматические средства для рекомендаций и предложений.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056833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20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Этапы формирования межкультурной компетенции</a:t>
                      </a:r>
                    </a:p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Способы преодоления культурных различий в академической среде. Помощь в адаптации иностранных студентов в российском вузе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351326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Итоговая аттестация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Экзамен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754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6746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</TotalTime>
  <Words>612</Words>
  <Application>Microsoft Office PowerPoint</Application>
  <PresentationFormat>Широкоэкранный</PresentationFormat>
  <Paragraphs>110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HelveticaNeueCyr</vt:lpstr>
      <vt:lpstr>Тема Office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Анисимова Ксения</cp:lastModifiedBy>
  <cp:revision>28</cp:revision>
  <dcterms:created xsi:type="dcterms:W3CDTF">2018-04-16T18:18:47Z</dcterms:created>
  <dcterms:modified xsi:type="dcterms:W3CDTF">2023-04-01T18:41:51Z</dcterms:modified>
</cp:coreProperties>
</file>