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01.04.2023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>
                <a:solidFill>
                  <a:srgbClr val="C00000"/>
                </a:solidFill>
                <a:latin typeface="HelveticaNeueCyr" panose="02000503040000020004" pitchFamily="50" charset="-52"/>
              </a:rPr>
              <a:t>Документы для зачисления в Школу перевода и иностранных языков СПбГУ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89888"/>
            <a:ext cx="10515600" cy="527608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2600" dirty="0">
                <a:latin typeface="HelveticaNeueCyr" panose="02000503040000020004" pitchFamily="50" charset="-52"/>
              </a:rPr>
              <a:t>Для зачисления на обучение нужно предоставить следующие документы: </a:t>
            </a:r>
          </a:p>
          <a:p>
            <a:r>
              <a:rPr lang="ru-RU" sz="2300" b="1" dirty="0">
                <a:latin typeface="HelveticaNeueCyr" panose="02000503040000020004" pitchFamily="50" charset="-52"/>
              </a:rPr>
              <a:t>паспорт</a:t>
            </a:r>
            <a:r>
              <a:rPr lang="ru-RU" sz="2300" dirty="0">
                <a:latin typeface="HelveticaNeueCyr" panose="02000503040000020004" pitchFamily="50" charset="-52"/>
              </a:rPr>
              <a:t> обучающегося </a:t>
            </a:r>
          </a:p>
          <a:p>
            <a:r>
              <a:rPr lang="ru-RU" sz="2300" b="1" i="1" dirty="0">
                <a:latin typeface="HelveticaNeueCyr" panose="02000503040000020004" pitchFamily="50" charset="-52"/>
              </a:rPr>
              <a:t>паспорт заказчика по договору</a:t>
            </a:r>
            <a:r>
              <a:rPr lang="ru-RU" sz="2300" dirty="0">
                <a:latin typeface="HelveticaNeueCyr" panose="02000503040000020004" pitchFamily="50" charset="-52"/>
              </a:rPr>
              <a:t>, если он не является обучающимся (например, родителя)</a:t>
            </a:r>
          </a:p>
          <a:p>
            <a:r>
              <a:rPr lang="ru-RU" sz="2300" b="1" i="1" dirty="0">
                <a:latin typeface="HelveticaNeueCyr" panose="02000503040000020004" pitchFamily="50" charset="-52"/>
              </a:rPr>
              <a:t>свидетельство о перемене фамилии (имени, отчества)</a:t>
            </a:r>
            <a:r>
              <a:rPr lang="ru-RU" sz="2300" dirty="0">
                <a:latin typeface="HelveticaNeueCyr" panose="02000503040000020004" pitchFamily="50" charset="-52"/>
              </a:rPr>
              <a:t> в случае их изменения</a:t>
            </a:r>
          </a:p>
          <a:p>
            <a:r>
              <a:rPr lang="ru-RU" sz="2300" b="1" dirty="0">
                <a:latin typeface="HelveticaNeueCyr" panose="02000503040000020004" pitchFamily="50" charset="-52"/>
              </a:rPr>
              <a:t>СНИЛС </a:t>
            </a:r>
            <a:r>
              <a:rPr lang="ru-RU" sz="2300" dirty="0">
                <a:latin typeface="HelveticaNeueCyr" panose="02000503040000020004" pitchFamily="50" charset="-52"/>
              </a:rPr>
              <a:t>(для программ профессиональной переподготовки и повышения квалификации) </a:t>
            </a:r>
          </a:p>
          <a:p>
            <a:r>
              <a:rPr lang="ru-RU" sz="2300" b="1" dirty="0">
                <a:latin typeface="HelveticaNeueCyr" panose="02000503040000020004" pitchFamily="50" charset="-52"/>
              </a:rPr>
              <a:t>диплом</a:t>
            </a:r>
            <a:r>
              <a:rPr lang="ru-RU" sz="2300" dirty="0">
                <a:latin typeface="HelveticaNeueCyr" panose="02000503040000020004" pitchFamily="50" charset="-52"/>
              </a:rPr>
              <a:t> о высшем или среднем профессиональном образовании / для студентов – справка о статусе обучающегося (для программ профессиональной переподготовки и повышения квалификации) </a:t>
            </a:r>
          </a:p>
          <a:p>
            <a:r>
              <a:rPr lang="ru-RU" sz="2300" b="1" dirty="0">
                <a:latin typeface="HelveticaNeueCyr" panose="02000503040000020004" pitchFamily="50" charset="-52"/>
              </a:rPr>
              <a:t>заполненное и подписанное заявление</a:t>
            </a:r>
            <a:r>
              <a:rPr lang="ru-RU" sz="2300" dirty="0">
                <a:latin typeface="HelveticaNeueCyr" panose="02000503040000020004" pitchFamily="50" charset="-52"/>
              </a:rPr>
              <a:t> (шаблон мы направляем Вам по электронной почте)</a:t>
            </a:r>
          </a:p>
          <a:p>
            <a:r>
              <a:rPr lang="ru-RU" sz="2300" b="1" dirty="0">
                <a:latin typeface="HelveticaNeueCyr" panose="02000503040000020004" pitchFamily="50" charset="-52"/>
              </a:rPr>
              <a:t>заполненный и подписанный договор</a:t>
            </a:r>
            <a:r>
              <a:rPr lang="ru-RU" sz="2300" dirty="0">
                <a:latin typeface="HelveticaNeueCyr" panose="02000503040000020004" pitchFamily="50" charset="-52"/>
              </a:rPr>
              <a:t> на обучение (шаблон мы направляем Вам по электронной почте)</a:t>
            </a:r>
          </a:p>
          <a:p>
            <a:r>
              <a:rPr lang="ru-RU" sz="2300" b="1" dirty="0">
                <a:latin typeface="HelveticaNeueCyr" panose="02000503040000020004" pitchFamily="50" charset="-52"/>
              </a:rPr>
              <a:t>чек</a:t>
            </a:r>
            <a:r>
              <a:rPr lang="ru-RU" sz="2300" dirty="0">
                <a:latin typeface="HelveticaNeueCyr" panose="02000503040000020004" pitchFamily="50" charset="-52"/>
              </a:rPr>
              <a:t> об оплате обучения</a:t>
            </a:r>
            <a:r>
              <a:rPr lang="en-US" sz="2300" dirty="0">
                <a:latin typeface="HelveticaNeueCyr" panose="02000503040000020004" pitchFamily="50" charset="-52"/>
              </a:rPr>
              <a:t> (</a:t>
            </a:r>
            <a:r>
              <a:rPr lang="ru-RU" sz="2300" dirty="0">
                <a:latin typeface="HelveticaNeueCyr" panose="02000503040000020004" pitchFamily="50" charset="-52"/>
              </a:rPr>
              <a:t>бланк направления на оплату направляется Вам </a:t>
            </a:r>
            <a:r>
              <a:rPr lang="ru-RU" sz="2300" u="sng" dirty="0">
                <a:latin typeface="HelveticaNeueCyr" panose="02000503040000020004" pitchFamily="50" charset="-52"/>
              </a:rPr>
              <a:t>только</a:t>
            </a:r>
            <a:r>
              <a:rPr lang="ru-RU" sz="2300" dirty="0">
                <a:latin typeface="HelveticaNeueCyr" panose="02000503040000020004" pitchFamily="50" charset="-52"/>
              </a:rPr>
              <a:t> после получения от Вас подписанного договора и заявления)</a:t>
            </a:r>
          </a:p>
          <a:p>
            <a:r>
              <a:rPr lang="ru-RU" sz="2300" dirty="0">
                <a:latin typeface="HelveticaNeueCyr" panose="02000503040000020004" pitchFamily="50" charset="-52"/>
              </a:rPr>
              <a:t>дополнительный пакет документов для иностранных граждан (в случае необходимости)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300" dirty="0">
                <a:latin typeface="HelveticaNeueCyr" panose="02000503040000020004" pitchFamily="50" charset="-52"/>
              </a:rPr>
              <a:t>Документы можно направить </a:t>
            </a:r>
            <a:r>
              <a:rPr lang="ru-RU" sz="2300" b="1" dirty="0">
                <a:solidFill>
                  <a:srgbClr val="C00000"/>
                </a:solidFill>
                <a:latin typeface="HelveticaNeueCyr" panose="02000503040000020004" pitchFamily="50" charset="-52"/>
              </a:rPr>
              <a:t>в формате </a:t>
            </a:r>
            <a:r>
              <a:rPr lang="en-US" sz="2300" b="1" dirty="0">
                <a:solidFill>
                  <a:srgbClr val="C00000"/>
                </a:solidFill>
                <a:latin typeface="HelveticaNeueCyr" panose="02000503040000020004" pitchFamily="50" charset="-52"/>
              </a:rPr>
              <a:t>pdf</a:t>
            </a:r>
            <a:r>
              <a:rPr lang="ru-RU" sz="2300" b="1" dirty="0">
                <a:solidFill>
                  <a:srgbClr val="C00000"/>
                </a:solidFill>
                <a:latin typeface="HelveticaNeueCyr" panose="02000503040000020004" pitchFamily="50" charset="-52"/>
              </a:rPr>
              <a:t> (в хорошем качестве) </a:t>
            </a:r>
            <a:r>
              <a:rPr lang="ru-RU" sz="2300" dirty="0">
                <a:latin typeface="HelveticaNeueCyr" panose="02000503040000020004" pitchFamily="50" charset="-52"/>
              </a:rPr>
              <a:t>на электронный адрес </a:t>
            </a:r>
            <a:r>
              <a:rPr lang="en-US" sz="2300" dirty="0">
                <a:latin typeface="HelveticaNeueCyr" panose="02000503040000020004" pitchFamily="50" charset="-52"/>
                <a:hlinkClick r:id="rId3"/>
              </a:rPr>
              <a:t>perevod.spb@spbu.ru</a:t>
            </a:r>
            <a:r>
              <a:rPr lang="ru-RU" sz="2300" dirty="0">
                <a:latin typeface="HelveticaNeueCyr" panose="02000503040000020004" pitchFamily="50" charset="-52"/>
              </a:rPr>
              <a:t> либо принести лично в наш офис по адресу: Санкт-Петербург, 6-ая линия В.О., д. 15, оф. 101 по будним дням с 10:00 до 18:30.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300" b="1" dirty="0">
                <a:solidFill>
                  <a:srgbClr val="C00000"/>
                </a:solidFill>
                <a:latin typeface="HelveticaNeueCyr" panose="02000503040000020004" pitchFamily="50" charset="-52"/>
              </a:rPr>
              <a:t>!ВАЖНО</a:t>
            </a:r>
            <a:r>
              <a:rPr lang="ru-RU" sz="2300" dirty="0">
                <a:latin typeface="HelveticaNeueCyr" panose="02000503040000020004" pitchFamily="50" charset="-52"/>
              </a:rPr>
              <a:t>: </a:t>
            </a:r>
            <a:r>
              <a:rPr lang="ru-RU" sz="2300" b="1" u="sng" dirty="0">
                <a:solidFill>
                  <a:srgbClr val="C00000"/>
                </a:solidFill>
                <a:latin typeface="HelveticaNeueCyr" panose="02000503040000020004" pitchFamily="50" charset="-52"/>
              </a:rPr>
              <a:t>заявление</a:t>
            </a:r>
            <a:r>
              <a:rPr lang="ru-RU" sz="2300" dirty="0">
                <a:latin typeface="HelveticaNeueCyr" panose="02000503040000020004" pitchFamily="50" charset="-52"/>
              </a:rPr>
              <a:t> и </a:t>
            </a:r>
            <a:r>
              <a:rPr lang="ru-RU" sz="2300" b="1" u="sng" dirty="0">
                <a:solidFill>
                  <a:srgbClr val="C00000"/>
                </a:solidFill>
                <a:latin typeface="HelveticaNeueCyr" panose="02000503040000020004" pitchFamily="50" charset="-52"/>
              </a:rPr>
              <a:t>договор</a:t>
            </a:r>
            <a:r>
              <a:rPr lang="ru-RU" sz="2300" b="1" dirty="0">
                <a:solidFill>
                  <a:srgbClr val="C00000"/>
                </a:solidFill>
                <a:latin typeface="HelveticaNeueCyr" panose="02000503040000020004" pitchFamily="50" charset="-52"/>
              </a:rPr>
              <a:t> на обучение</a:t>
            </a:r>
            <a:r>
              <a:rPr lang="ru-RU" sz="2300" dirty="0">
                <a:latin typeface="HelveticaNeueCyr" panose="02000503040000020004" pitchFamily="50" charset="-52"/>
              </a:rPr>
              <a:t> при направлении на электронную почту обязательно нужно продублировать в формате </a:t>
            </a:r>
            <a:r>
              <a:rPr lang="en-US" sz="2300" b="1" dirty="0">
                <a:solidFill>
                  <a:srgbClr val="C00000"/>
                </a:solidFill>
                <a:latin typeface="HelveticaNeueCyr" panose="02000503040000020004" pitchFamily="50" charset="-52"/>
              </a:rPr>
              <a:t>Word</a:t>
            </a:r>
            <a:r>
              <a:rPr lang="ru-RU" sz="2300" b="1" dirty="0">
                <a:solidFill>
                  <a:srgbClr val="C00000"/>
                </a:solidFill>
                <a:latin typeface="HelveticaNeueCyr" panose="02000503040000020004" pitchFamily="50" charset="-52"/>
              </a:rPr>
              <a:t> без подписи </a:t>
            </a:r>
            <a:r>
              <a:rPr lang="ru-RU" sz="2300" dirty="0">
                <a:latin typeface="HelveticaNeueCyr" panose="02000503040000020004" pitchFamily="50" charset="-52"/>
              </a:rPr>
              <a:t>либо изначально заполнить в формате </a:t>
            </a:r>
            <a:r>
              <a:rPr lang="it-IT" sz="2300" b="1" dirty="0">
                <a:solidFill>
                  <a:srgbClr val="C00000"/>
                </a:solidFill>
                <a:latin typeface="HelveticaNeueCyr" panose="02000503040000020004" pitchFamily="50" charset="-52"/>
              </a:rPr>
              <a:t>Word </a:t>
            </a:r>
            <a:r>
              <a:rPr lang="ru-RU" sz="2300" b="1" dirty="0">
                <a:solidFill>
                  <a:srgbClr val="C00000"/>
                </a:solidFill>
                <a:latin typeface="HelveticaNeueCyr" panose="02000503040000020004" pitchFamily="50" charset="-52"/>
              </a:rPr>
              <a:t>с подписью факсимиле</a:t>
            </a:r>
            <a:r>
              <a:rPr lang="ru-RU" sz="2300" dirty="0">
                <a:latin typeface="HelveticaNeueCyr" panose="02000503040000020004" pitchFamily="50" charset="-52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227</Words>
  <Application>Microsoft Office PowerPoint</Application>
  <PresentationFormat>Широкоэкранный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HelveticaNeueCyr</vt:lpstr>
      <vt:lpstr>Тема Office</vt:lpstr>
      <vt:lpstr>Документы для зачисления в Школу перевода и иностранных языков СПбГУ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50</cp:revision>
  <dcterms:created xsi:type="dcterms:W3CDTF">2018-04-16T18:18:47Z</dcterms:created>
  <dcterms:modified xsi:type="dcterms:W3CDTF">2023-04-01T18:59:44Z</dcterms:modified>
</cp:coreProperties>
</file>