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6340E"/>
    <a:srgbClr val="A8340E"/>
    <a:srgbClr val="B434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66E07-DE74-46A3-A039-B2DAC13BFC94}" type="datetimeFigureOut">
              <a:rPr lang="ru-RU" smtClean="0"/>
              <a:t>11.03.2023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F54FE-3F72-4612-8E21-5576B68E8E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75282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66E07-DE74-46A3-A039-B2DAC13BFC94}" type="datetimeFigureOut">
              <a:rPr lang="ru-RU" smtClean="0"/>
              <a:t>11.03.2023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F54FE-3F72-4612-8E21-5576B68E8E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69039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66E07-DE74-46A3-A039-B2DAC13BFC94}" type="datetimeFigureOut">
              <a:rPr lang="ru-RU" smtClean="0"/>
              <a:t>11.03.2023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F54FE-3F72-4612-8E21-5576B68E8E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60294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66E07-DE74-46A3-A039-B2DAC13BFC94}" type="datetimeFigureOut">
              <a:rPr lang="ru-RU" smtClean="0"/>
              <a:t>11.03.2023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F54FE-3F72-4612-8E21-5576B68E8E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39885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66E07-DE74-46A3-A039-B2DAC13BFC94}" type="datetimeFigureOut">
              <a:rPr lang="ru-RU" smtClean="0"/>
              <a:t>11.03.2023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F54FE-3F72-4612-8E21-5576B68E8E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45564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66E07-DE74-46A3-A039-B2DAC13BFC94}" type="datetimeFigureOut">
              <a:rPr lang="ru-RU" smtClean="0"/>
              <a:t>11.03.2023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F54FE-3F72-4612-8E21-5576B68E8E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03435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66E07-DE74-46A3-A039-B2DAC13BFC94}" type="datetimeFigureOut">
              <a:rPr lang="ru-RU" smtClean="0"/>
              <a:t>11.03.2023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F54FE-3F72-4612-8E21-5576B68E8E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47176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66E07-DE74-46A3-A039-B2DAC13BFC94}" type="datetimeFigureOut">
              <a:rPr lang="ru-RU" smtClean="0"/>
              <a:t>11.03.2023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F54FE-3F72-4612-8E21-5576B68E8E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15466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66E07-DE74-46A3-A039-B2DAC13BFC94}" type="datetimeFigureOut">
              <a:rPr lang="ru-RU" smtClean="0"/>
              <a:t>11.03.2023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F54FE-3F72-4612-8E21-5576B68E8E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46202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66E07-DE74-46A3-A039-B2DAC13BFC94}" type="datetimeFigureOut">
              <a:rPr lang="ru-RU" smtClean="0"/>
              <a:t>11.03.2023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F54FE-3F72-4612-8E21-5576B68E8E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4985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66E07-DE74-46A3-A039-B2DAC13BFC94}" type="datetimeFigureOut">
              <a:rPr lang="ru-RU" smtClean="0"/>
              <a:t>11.03.2023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F54FE-3F72-4612-8E21-5576B68E8E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42773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966E07-DE74-46A3-A039-B2DAC13BFC94}" type="datetimeFigureOut">
              <a:rPr lang="ru-RU" smtClean="0"/>
              <a:t>11.03.2023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AF54FE-3F72-4612-8E21-5576B68E8E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04385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perevod.spb@spbu.ru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49486" y="0"/>
            <a:ext cx="7304314" cy="1062446"/>
          </a:xfrm>
        </p:spPr>
        <p:txBody>
          <a:bodyPr>
            <a:normAutofit/>
          </a:bodyPr>
          <a:lstStyle/>
          <a:p>
            <a:pPr algn="r"/>
            <a:r>
              <a:rPr lang="ru-RU" sz="1400" dirty="0">
                <a:solidFill>
                  <a:srgbClr val="B4340E"/>
                </a:solidFill>
                <a:latin typeface="HelveticaNeueCyr" panose="02000503040000020004" pitchFamily="50" charset="-52"/>
              </a:rPr>
              <a:t>Россия, г. Санкт-Петербург</a:t>
            </a:r>
            <a:br>
              <a:rPr lang="ru-RU" sz="1400" dirty="0">
                <a:solidFill>
                  <a:srgbClr val="B4340E"/>
                </a:solidFill>
                <a:latin typeface="HelveticaNeueCyr" panose="02000503040000020004" pitchFamily="50" charset="-52"/>
              </a:rPr>
            </a:br>
            <a:r>
              <a:rPr lang="ru-RU" sz="1400" dirty="0">
                <a:solidFill>
                  <a:srgbClr val="B4340E"/>
                </a:solidFill>
                <a:latin typeface="HelveticaNeueCyr" panose="02000503040000020004" pitchFamily="50" charset="-52"/>
              </a:rPr>
              <a:t>6-ая линия В.О., д. 15, офис 101</a:t>
            </a:r>
            <a:br>
              <a:rPr lang="ru-RU" sz="1400" dirty="0">
                <a:solidFill>
                  <a:srgbClr val="B4340E"/>
                </a:solidFill>
                <a:latin typeface="HelveticaNeueCyr" panose="02000503040000020004" pitchFamily="50" charset="-52"/>
              </a:rPr>
            </a:br>
            <a:r>
              <a:rPr lang="ru-RU" sz="1400" dirty="0">
                <a:solidFill>
                  <a:srgbClr val="B4340E"/>
                </a:solidFill>
                <a:latin typeface="HelveticaNeueCyr" panose="02000503040000020004" pitchFamily="50" charset="-52"/>
              </a:rPr>
              <a:t>+7 (812) 363-66-59</a:t>
            </a:r>
            <a:br>
              <a:rPr lang="ru-RU" sz="1400" dirty="0">
                <a:solidFill>
                  <a:srgbClr val="B4340E"/>
                </a:solidFill>
                <a:latin typeface="HelveticaNeueCyr" panose="02000503040000020004" pitchFamily="50" charset="-52"/>
              </a:rPr>
            </a:br>
            <a:r>
              <a:rPr lang="en-US" sz="1400" dirty="0">
                <a:solidFill>
                  <a:srgbClr val="B4340E"/>
                </a:solidFill>
                <a:latin typeface="HelveticaNeueCyr" panose="02000503040000020004" pitchFamily="50" charset="-52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perevod.spb@spbu.ru</a:t>
            </a:r>
            <a:br>
              <a:rPr lang="en-US" sz="1400" dirty="0">
                <a:solidFill>
                  <a:srgbClr val="B4340E"/>
                </a:solidFill>
                <a:latin typeface="HelveticaNeueCyr" panose="02000503040000020004" pitchFamily="50" charset="-52"/>
              </a:rPr>
            </a:br>
            <a:r>
              <a:rPr lang="en-US" sz="1400" dirty="0">
                <a:solidFill>
                  <a:srgbClr val="B4340E"/>
                </a:solidFill>
                <a:latin typeface="HelveticaNeueCyr" panose="02000503040000020004" pitchFamily="50" charset="-52"/>
              </a:rPr>
              <a:t>www.perevod.spbu.ru</a:t>
            </a:r>
            <a:endParaRPr lang="ru-RU" sz="1400" dirty="0">
              <a:solidFill>
                <a:srgbClr val="B4340E"/>
              </a:solidFill>
              <a:latin typeface="HelveticaNeueCyr" panose="02000503040000020004" pitchFamily="50" charset="-52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260000"/>
            <a:ext cx="10373139" cy="752791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2000" b="1" dirty="0">
                <a:solidFill>
                  <a:srgbClr val="B4340E"/>
                </a:solidFill>
                <a:latin typeface="HelveticaNeueCyr" panose="02000503040000020004" pitchFamily="50" charset="-52"/>
                <a:ea typeface="+mj-ea"/>
                <a:cs typeface="+mj-cs"/>
              </a:rPr>
              <a:t>Искусство перевода. Перевод для военно-промышленного комплекса (ВПК)</a:t>
            </a:r>
          </a:p>
          <a:p>
            <a:pPr marL="0" indent="0" algn="ctr">
              <a:buNone/>
            </a:pPr>
            <a:r>
              <a:rPr lang="ru-RU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HelveticaNeueCyr" panose="02000503040000020004" pitchFamily="50" charset="-52"/>
              </a:rPr>
              <a:t>24</a:t>
            </a:r>
            <a:r>
              <a:rPr lang="ru-RU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HelveticaNeueCyr" panose="02000503040000020004" pitchFamily="50" charset="-52"/>
              </a:rPr>
              <a:t> контактных часа (всего 72 часа), </a:t>
            </a:r>
            <a:r>
              <a:rPr lang="ru-RU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HelveticaNeueCyr" panose="02000503040000020004" pitchFamily="50" charset="-52"/>
              </a:rPr>
              <a:t>8</a:t>
            </a:r>
            <a:r>
              <a:rPr lang="ru-RU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HelveticaNeueCyr" panose="02000503040000020004" pitchFamily="50" charset="-52"/>
              </a:rPr>
              <a:t> занятий</a:t>
            </a:r>
          </a:p>
        </p:txBody>
      </p:sp>
      <p:graphicFrame>
        <p:nvGraphicFramePr>
          <p:cNvPr id="6" name="Таблица 5">
            <a:extLst>
              <a:ext uri="{FF2B5EF4-FFF2-40B4-BE49-F238E27FC236}">
                <a16:creationId xmlns:a16="http://schemas.microsoft.com/office/drawing/2014/main" id="{BA467848-3054-423F-9B49-D33038E7B46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2247840"/>
              </p:ext>
            </p:extLst>
          </p:nvPr>
        </p:nvGraphicFramePr>
        <p:xfrm>
          <a:off x="586410" y="2088000"/>
          <a:ext cx="11151703" cy="45620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4764">
                  <a:extLst>
                    <a:ext uri="{9D8B030D-6E8A-4147-A177-3AD203B41FA5}">
                      <a16:colId xmlns:a16="http://schemas.microsoft.com/office/drawing/2014/main" val="3839369282"/>
                    </a:ext>
                  </a:extLst>
                </a:gridCol>
                <a:gridCol w="6220255">
                  <a:extLst>
                    <a:ext uri="{9D8B030D-6E8A-4147-A177-3AD203B41FA5}">
                      <a16:colId xmlns:a16="http://schemas.microsoft.com/office/drawing/2014/main" val="215464196"/>
                    </a:ext>
                  </a:extLst>
                </a:gridCol>
                <a:gridCol w="1444306">
                  <a:extLst>
                    <a:ext uri="{9D8B030D-6E8A-4147-A177-3AD203B41FA5}">
                      <a16:colId xmlns:a16="http://schemas.microsoft.com/office/drawing/2014/main" val="3047051840"/>
                    </a:ext>
                  </a:extLst>
                </a:gridCol>
                <a:gridCol w="2632378">
                  <a:extLst>
                    <a:ext uri="{9D8B030D-6E8A-4147-A177-3AD203B41FA5}">
                      <a16:colId xmlns:a16="http://schemas.microsoft.com/office/drawing/2014/main" val="3772272816"/>
                    </a:ext>
                  </a:extLst>
                </a:gridCol>
              </a:tblGrid>
              <a:tr h="562514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Номер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Название темы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Количество  часов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Формат занятий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111461"/>
                  </a:ext>
                </a:extLst>
              </a:tr>
              <a:tr h="470784">
                <a:tc>
                  <a:txBody>
                    <a:bodyPr/>
                    <a:lstStyle/>
                    <a:p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1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Введение. </a:t>
                      </a:r>
                      <a:r>
                        <a:rPr lang="ru-RU" sz="16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Общая лексика по темам: армия, вооружение. Особенности военного перевода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3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Практические занятия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4569258"/>
                  </a:ext>
                </a:extLst>
              </a:tr>
              <a:tr h="470784">
                <a:tc>
                  <a:txBody>
                    <a:bodyPr/>
                    <a:lstStyle/>
                    <a:p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2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Военно-морское вооружение и терминология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3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Практические занятия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8608888"/>
                  </a:ext>
                </a:extLst>
              </a:tr>
              <a:tr h="470784">
                <a:tc>
                  <a:txBody>
                    <a:bodyPr/>
                    <a:lstStyle/>
                    <a:p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3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Авиация, ракетная техника и космическая техника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3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Практические занятия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7433874"/>
                  </a:ext>
                </a:extLst>
              </a:tr>
              <a:tr h="470784">
                <a:tc>
                  <a:txBody>
                    <a:bodyPr/>
                    <a:lstStyle/>
                    <a:p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4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Артиллерия и стрелковое вооружение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3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Практические занятия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6756101"/>
                  </a:ext>
                </a:extLst>
              </a:tr>
              <a:tr h="470784">
                <a:tc>
                  <a:txBody>
                    <a:bodyPr/>
                    <a:lstStyle/>
                    <a:p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5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Танковое и самоходное вооружение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3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Практические занятия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2414068"/>
                  </a:ext>
                </a:extLst>
              </a:tr>
              <a:tr h="470784">
                <a:tc>
                  <a:txBody>
                    <a:bodyPr/>
                    <a:lstStyle/>
                    <a:p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6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Оружие массового поражения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3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Практические занятия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0081089"/>
                  </a:ext>
                </a:extLst>
              </a:tr>
              <a:tr h="470784">
                <a:tc>
                  <a:txBody>
                    <a:bodyPr/>
                    <a:lstStyle/>
                    <a:p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7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Военно-промышленный комплекс. Разоружение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4</a:t>
                      </a:r>
                      <a:endParaRPr lang="ru-RU" sz="16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HelveticaNeueCyr" panose="02000503040000020004"/>
                      </a:endParaRP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Практические занятия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6600294"/>
                  </a:ext>
                </a:extLst>
              </a:tr>
              <a:tr h="470784">
                <a:tc>
                  <a:txBody>
                    <a:bodyPr/>
                    <a:lstStyle/>
                    <a:p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8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Итоговая аттестация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2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Экзамен</a:t>
                      </a:r>
                    </a:p>
                    <a:p>
                      <a:pPr algn="ctr"/>
                      <a:endParaRPr lang="ru-RU" sz="16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HelveticaNeueCyr" panose="02000503040000020004"/>
                      </a:endParaRP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9065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593875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237</TotalTime>
  <Words>141</Words>
  <Application>Microsoft Office PowerPoint</Application>
  <PresentationFormat>Широкоэкранный</PresentationFormat>
  <Paragraphs>39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HelveticaNeueCyr</vt:lpstr>
      <vt:lpstr>Тема Office</vt:lpstr>
      <vt:lpstr>Россия, г. Санкт-Петербург 6-ая линия В.О., д. 15, офис 101 +7 (812) 363-66-59 perevod.spb@spbu.ru www.perevod.spbu.ru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ПРОГРАММА ГИД-ПЕРЕВОДЧИК</dc:title>
  <dc:creator>Марина Добровольская</dc:creator>
  <cp:lastModifiedBy>Анисимова Ксения</cp:lastModifiedBy>
  <cp:revision>42</cp:revision>
  <dcterms:created xsi:type="dcterms:W3CDTF">2018-04-16T18:18:47Z</dcterms:created>
  <dcterms:modified xsi:type="dcterms:W3CDTF">2023-03-11T19:29:14Z</dcterms:modified>
</cp:coreProperties>
</file>