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340E"/>
    <a:srgbClr val="A8340E"/>
    <a:srgbClr val="B434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7" d="100"/>
          <a:sy n="77" d="100"/>
        </p:scale>
        <p:origin x="96" y="2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7528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6903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029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3988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4556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34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717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154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6202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498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4277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966E07-DE74-46A3-A039-B2DAC13BFC94}" type="datetimeFigureOut">
              <a:rPr lang="ru-RU" smtClean="0"/>
              <a:t>11.03.2023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F54FE-3F72-4612-8E21-5576B68E8E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4385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erevod.spb@spbu.r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4000"/>
            <a:ext cx="10373139" cy="752791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>
                <a:solidFill>
                  <a:srgbClr val="B4340E"/>
                </a:solidFill>
                <a:latin typeface="HelveticaNeueCyr" panose="02000503040000020004" pitchFamily="50" charset="-52"/>
                <a:ea typeface="+mj-ea"/>
                <a:cs typeface="+mj-cs"/>
              </a:rPr>
              <a:t>Искусство перевода. Письменный перевод</a:t>
            </a:r>
          </a:p>
          <a:p>
            <a:pPr marL="0" indent="0" algn="ctr">
              <a:buNone/>
            </a:pP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24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контактных часа (всего 72 часа), </a:t>
            </a:r>
            <a:r>
              <a:rPr lang="ru-RU" sz="1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8</a:t>
            </a:r>
            <a:r>
              <a:rPr lang="ru-RU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NeueCyr" panose="02000503040000020004" pitchFamily="50" charset="-52"/>
              </a:rPr>
              <a:t> занятий</a:t>
            </a: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5771960"/>
              </p:ext>
            </p:extLst>
          </p:nvPr>
        </p:nvGraphicFramePr>
        <p:xfrm>
          <a:off x="586410" y="2232000"/>
          <a:ext cx="11151703" cy="3779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1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Стратегии и единицы перевода.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Особенности письменного перевода. Способы перевода. Единицы перевода и членение текста. Виды преобразований при переводе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56925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Лексический аспект переводческих образований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Переводческая транскрипция. Калькирование. Лексико-семантические модификации</a:t>
                      </a:r>
                    </a:p>
                    <a:p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8608888"/>
                  </a:ext>
                </a:extLst>
              </a:tr>
              <a:tr h="470784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Грамматический аспект переводческих преобразований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. Морфологические преобразования в условиях сходства и различия форм. Синтаксические преобразования на уровне словосочетания и предложения </a:t>
                      </a:r>
                    </a:p>
                    <a:p>
                      <a:endParaRPr lang="ru-RU" sz="16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8810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938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49486" y="0"/>
            <a:ext cx="7304314" cy="1062446"/>
          </a:xfrm>
        </p:spPr>
        <p:txBody>
          <a:bodyPr>
            <a:normAutofit/>
          </a:bodyPr>
          <a:lstStyle/>
          <a:p>
            <a:pPr algn="r"/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Россия, г. Санкт-Петербург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6-ая линия В.О., д. 15, офис 101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+7 (812) 363-66-59</a:t>
            </a:r>
            <a:br>
              <a:rPr lang="ru-RU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perevod.spb@spbu.ru</a:t>
            </a:r>
            <a:b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</a:br>
            <a:r>
              <a:rPr lang="en-US" sz="1400" dirty="0">
                <a:solidFill>
                  <a:srgbClr val="B4340E"/>
                </a:solidFill>
                <a:latin typeface="HelveticaNeueCyr" panose="02000503040000020004" pitchFamily="50" charset="-52"/>
              </a:rPr>
              <a:t>www.perevod.spbu.ru</a:t>
            </a:r>
            <a:endParaRPr lang="ru-RU" sz="1400" dirty="0">
              <a:solidFill>
                <a:srgbClr val="B4340E"/>
              </a:solidFill>
              <a:latin typeface="HelveticaNeueCyr" panose="02000503040000020004" pitchFamily="50" charset="-52"/>
            </a:endParaRPr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:a16="http://schemas.microsoft.com/office/drawing/2014/main" id="{BA467848-3054-423F-9B49-D33038E7B46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803926"/>
              </p:ext>
            </p:extLst>
          </p:nvPr>
        </p:nvGraphicFramePr>
        <p:xfrm>
          <a:off x="586410" y="1260000"/>
          <a:ext cx="11151703" cy="31546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764">
                  <a:extLst>
                    <a:ext uri="{9D8B030D-6E8A-4147-A177-3AD203B41FA5}">
                      <a16:colId xmlns:a16="http://schemas.microsoft.com/office/drawing/2014/main" val="3839369282"/>
                    </a:ext>
                  </a:extLst>
                </a:gridCol>
                <a:gridCol w="6220255">
                  <a:extLst>
                    <a:ext uri="{9D8B030D-6E8A-4147-A177-3AD203B41FA5}">
                      <a16:colId xmlns:a16="http://schemas.microsoft.com/office/drawing/2014/main" val="215464196"/>
                    </a:ext>
                  </a:extLst>
                </a:gridCol>
                <a:gridCol w="1444306">
                  <a:extLst>
                    <a:ext uri="{9D8B030D-6E8A-4147-A177-3AD203B41FA5}">
                      <a16:colId xmlns:a16="http://schemas.microsoft.com/office/drawing/2014/main" val="3047051840"/>
                    </a:ext>
                  </a:extLst>
                </a:gridCol>
                <a:gridCol w="2632378">
                  <a:extLst>
                    <a:ext uri="{9D8B030D-6E8A-4147-A177-3AD203B41FA5}">
                      <a16:colId xmlns:a16="http://schemas.microsoft.com/office/drawing/2014/main" val="3772272816"/>
                    </a:ext>
                  </a:extLst>
                </a:gridCol>
              </a:tblGrid>
              <a:tr h="5625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Номер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Название темы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Количество  часов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Формат занятий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111461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  <a:p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 устойчивых словосочетаний и идиоматических выражений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3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8998558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5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377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Стилистические аспекты переводческих преобразований. </a:t>
                      </a:r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Перевод метафор. Перевод метонимии. Приемы передачи иронии в переводе</a:t>
                      </a:r>
                    </a:p>
                    <a:p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867256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6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Основные трудности при переводе текстов с русского языка иностранный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4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Практические занятия</a:t>
                      </a:r>
                    </a:p>
                    <a:p>
                      <a:pPr algn="ctr"/>
                      <a:endParaRPr lang="ru-RU" sz="16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HelveticaNeueCyr" panose="02000503040000020004"/>
                      </a:endParaRP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132499"/>
                  </a:ext>
                </a:extLst>
              </a:tr>
              <a:tr h="350523"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7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Итоговая аттестация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2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HelveticaNeueCyr" panose="02000503040000020004"/>
                        </a:rPr>
                        <a:t>Экзамен</a:t>
                      </a:r>
                    </a:p>
                  </a:txBody>
                  <a:tcPr>
                    <a:solidFill>
                      <a:schemeClr val="accent2">
                        <a:alpha val="3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2357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75399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220</TotalTime>
  <Words>226</Words>
  <Application>Microsoft Office PowerPoint</Application>
  <PresentationFormat>Широкоэкранный</PresentationFormat>
  <Paragraphs>40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HelveticaNeueCyr</vt:lpstr>
      <vt:lpstr>Тема Office</vt:lpstr>
      <vt:lpstr>Россия, г. Санкт-Петербург 6-ая линия В.О., д. 15, офис 101 +7 (812) 363-66-59 perevod.spb@spbu.ru www.perevod.spbu.ru</vt:lpstr>
      <vt:lpstr>Россия, г. Санкт-Петербург 6-ая линия В.О., д. 15, офис 101 +7 (812) 363-66-59 perevod.spb@spbu.ru www.perevod.spbu.ru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ПРОГРАММА ГИД-ПЕРЕВОДЧИК</dc:title>
  <dc:creator>Марина Добровольская</dc:creator>
  <cp:lastModifiedBy>Анисимова Ксения</cp:lastModifiedBy>
  <cp:revision>38</cp:revision>
  <dcterms:created xsi:type="dcterms:W3CDTF">2018-04-16T18:18:47Z</dcterms:created>
  <dcterms:modified xsi:type="dcterms:W3CDTF">2023-03-11T19:34:46Z</dcterms:modified>
</cp:coreProperties>
</file>