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40E"/>
    <a:srgbClr val="A8340E"/>
    <a:srgbClr val="B4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2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0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8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5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4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2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7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6E07-DE74-46A3-A039-B2DAC13BFC9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54FE-3F72-4612-8E21-5576B68E8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3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evod.spb@spb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revod.spb@spb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erevod.spb@spb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erevod.spb@spb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6" y="0"/>
            <a:ext cx="7304314" cy="1062446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Россия, г. Санкт-Петербург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6-ая линия В.О., д. 15, офис 101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+7 (812) 363-66-59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perevod.spb@spbu.ru</a:t>
            </a:r>
            <a:b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www.perevod.spbu.ru</a:t>
            </a:r>
            <a:endParaRPr lang="ru-RU" sz="1400" dirty="0">
              <a:solidFill>
                <a:srgbClr val="B4340E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6000"/>
            <a:ext cx="10373139" cy="752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B4340E"/>
                </a:solidFill>
                <a:latin typeface="HelveticaNeueCyr" panose="02000503040000020004" pitchFamily="50" charset="-52"/>
                <a:ea typeface="+mj-ea"/>
                <a:cs typeface="+mj-cs"/>
              </a:rPr>
              <a:t>Современные тенденции в преподавании перевода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" panose="02000503040000020004" pitchFamily="50" charset="-52"/>
              </a:rPr>
              <a:t>СПИКЕРЫ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  <a:p>
            <a:pPr marL="0" indent="0">
              <a:buNone/>
            </a:pPr>
            <a:r>
              <a:rPr lang="ru-RU" sz="1600" b="1" dirty="0"/>
              <a:t>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                               Гавриленко Наталья Николаевна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                               </a:t>
            </a:r>
            <a:r>
              <a:rPr lang="ru-RU" sz="1600" dirty="0"/>
              <a:t>д-р </a:t>
            </a:r>
            <a:r>
              <a:rPr lang="ru-RU" sz="1600" dirty="0" err="1"/>
              <a:t>пед</a:t>
            </a:r>
            <a:r>
              <a:rPr lang="ru-RU" sz="1600" dirty="0"/>
              <a:t>. наук, профессор кафедры иностранных языков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                         Инженерной академии РУДН,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                         руководитель Школы дидактики перевода,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                         член Союза переводчиков России</a:t>
            </a:r>
          </a:p>
          <a:p>
            <a:pPr marL="0" indent="0" algn="ctr"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B643C-A8BF-487F-838F-34BA532D7D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8" y="2460055"/>
            <a:ext cx="1643380" cy="210058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2E9BE8-8D69-4A09-86D3-E6A2D1F705E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252" y="4093038"/>
            <a:ext cx="1935480" cy="257810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B430B4-785F-4009-BD4E-01F2EBA324B1}"/>
              </a:ext>
            </a:extLst>
          </p:cNvPr>
          <p:cNvSpPr/>
          <p:nvPr/>
        </p:nvSpPr>
        <p:spPr>
          <a:xfrm>
            <a:off x="3394229" y="429715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/>
              <a:t>Рубцова Светлана Юрьевна</a:t>
            </a:r>
            <a:endParaRPr lang="ru-RU" sz="1600" dirty="0"/>
          </a:p>
          <a:p>
            <a:pPr algn="r"/>
            <a:r>
              <a:rPr lang="ru-RU" sz="1600" dirty="0"/>
              <a:t>профессор, декан Факультета иностранных языков СПбГУ, переводчик, преподаватель перевода, </a:t>
            </a:r>
          </a:p>
          <a:p>
            <a:pPr algn="r"/>
            <a:r>
              <a:rPr lang="ru-RU" sz="1600" dirty="0"/>
              <a:t>организатор и руководитель международной конференции «Синергия языков и культур: междисциплинарные исследования», автор ряда онлайн курсов, научный руководитель основных и дополнительных образовательных программ по переводу, </a:t>
            </a:r>
          </a:p>
          <a:p>
            <a:pPr algn="r"/>
            <a:r>
              <a:rPr lang="ru-RU" sz="1600" dirty="0"/>
              <a:t>член Союза переводчиков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6593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6" y="0"/>
            <a:ext cx="7304314" cy="1062446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Россия, г. Санкт-Петербург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6-ая линия В.О., д. 15, офис 101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+7 (812) 363-66-59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perevod.spb@spbu.ru</a:t>
            </a:r>
            <a:b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www.perevod.spbu.ru</a:t>
            </a:r>
            <a:endParaRPr lang="ru-RU" sz="1400" dirty="0">
              <a:solidFill>
                <a:srgbClr val="B4340E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B430B4-785F-4009-BD4E-01F2EBA324B1}"/>
              </a:ext>
            </a:extLst>
          </p:cNvPr>
          <p:cNvSpPr/>
          <p:nvPr/>
        </p:nvSpPr>
        <p:spPr>
          <a:xfrm>
            <a:off x="3384000" y="4320000"/>
            <a:ext cx="6060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err="1"/>
              <a:t>Бугреева</a:t>
            </a:r>
            <a:r>
              <a:rPr lang="ru-RU" sz="1600" b="1" dirty="0"/>
              <a:t> Елена Александровна</a:t>
            </a:r>
          </a:p>
          <a:p>
            <a:pPr algn="r"/>
            <a:r>
              <a:rPr lang="ru-RU" sz="1600" dirty="0"/>
              <a:t>канд. </a:t>
            </a:r>
            <a:r>
              <a:rPr lang="ru-RU" sz="1600" dirty="0" err="1"/>
              <a:t>пед</a:t>
            </a:r>
            <a:r>
              <a:rPr lang="ru-RU" sz="1600" dirty="0"/>
              <a:t>. наук, доцент Факультета иностранных языков СПбГУ, преподаватель перевода, стипендиат программы </a:t>
            </a:r>
            <a:r>
              <a:rPr lang="ru-RU" sz="1600" dirty="0" err="1"/>
              <a:t>Fulbright</a:t>
            </a:r>
            <a:r>
              <a:rPr lang="ru-RU" sz="1600" dirty="0"/>
              <a:t> FFDP, преподаватель курсов повышения квалификации для переводчиков и преподавателей перевода, </a:t>
            </a:r>
          </a:p>
          <a:p>
            <a:pPr algn="r"/>
            <a:r>
              <a:rPr lang="ru-RU" sz="1600" dirty="0"/>
              <a:t>соавтор онлайн-курсов СПбГУ, автор публикаций по практике и дидактике перевода, </a:t>
            </a:r>
          </a:p>
          <a:p>
            <a:pPr algn="r"/>
            <a:r>
              <a:rPr lang="ru-RU" sz="1600" dirty="0"/>
              <a:t>член Союза переводчиков России</a:t>
            </a:r>
          </a:p>
          <a:p>
            <a:pPr algn="r"/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8B3EDE-36C3-413F-9AE2-B6CB7706ED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620000"/>
            <a:ext cx="2182495" cy="2188845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BA04F0-0E8D-473B-9A69-3EC4AA3C3B3B}"/>
              </a:ext>
            </a:extLst>
          </p:cNvPr>
          <p:cNvSpPr/>
          <p:nvPr/>
        </p:nvSpPr>
        <p:spPr>
          <a:xfrm>
            <a:off x="2880000" y="1620000"/>
            <a:ext cx="6335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Убоженко</a:t>
            </a:r>
            <a:r>
              <a:rPr lang="ru-RU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Ирина Вячеславовна 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канд. </a:t>
            </a:r>
            <a:r>
              <a:rPr lang="ru-RU" sz="16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филол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. наук, доцент НИУ «Высшая школа экономики» (Москва), педагогический стаж около 30 лет,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переводчик (английский и немецкий языки), теоретик перевода,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член Союза переводчиков России</a:t>
            </a:r>
          </a:p>
        </p:txBody>
      </p:sp>
      <p:pic>
        <p:nvPicPr>
          <p:cNvPr id="10" name="Рисунок 9" descr="D:\DOC_2020\IMG_Бугреева.jpg">
            <a:extLst>
              <a:ext uri="{FF2B5EF4-FFF2-40B4-BE49-F238E27FC236}">
                <a16:creationId xmlns:a16="http://schemas.microsoft.com/office/drawing/2014/main" id="{355DBCF4-A793-472A-B7A7-6A632D976C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4320000"/>
            <a:ext cx="1621790" cy="208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18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6" y="0"/>
            <a:ext cx="7304314" cy="1062446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Россия, г. Санкт-Петербург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6-ая линия В.О., д. 15, офис 101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+7 (812) 363-66-59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perevod.spb@spbu.ru</a:t>
            </a:r>
            <a:b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www.perevod.spbu.ru</a:t>
            </a:r>
            <a:endParaRPr lang="ru-RU" sz="1400" dirty="0">
              <a:solidFill>
                <a:srgbClr val="B4340E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B430B4-785F-4009-BD4E-01F2EBA324B1}"/>
              </a:ext>
            </a:extLst>
          </p:cNvPr>
          <p:cNvSpPr/>
          <p:nvPr/>
        </p:nvSpPr>
        <p:spPr>
          <a:xfrm>
            <a:off x="3384000" y="4320000"/>
            <a:ext cx="60604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Мусаева Фаина </a:t>
            </a:r>
            <a:r>
              <a:rPr lang="ru-RU" sz="1600" b="1" dirty="0" err="1"/>
              <a:t>Рахмановна</a:t>
            </a:r>
            <a:r>
              <a:rPr lang="ru-RU" sz="1600" b="1" dirty="0"/>
              <a:t> </a:t>
            </a:r>
          </a:p>
          <a:p>
            <a:pPr algn="r"/>
            <a:r>
              <a:rPr lang="ru-RU" sz="1600" dirty="0"/>
              <a:t>переводчик-синхронист с опытом работы более 12 лет, </a:t>
            </a:r>
          </a:p>
          <a:p>
            <a:pPr algn="r"/>
            <a:r>
              <a:rPr lang="ru-RU" sz="1600" dirty="0"/>
              <a:t>старший преподаватель Факультета иностранных языков СПбГУ; работает переводчиком на главных форумах города и страны, а также на других крупных мероприятиях; </a:t>
            </a:r>
          </a:p>
          <a:p>
            <a:pPr algn="r"/>
            <a:r>
              <a:rPr lang="ru-RU" sz="1600" dirty="0"/>
              <a:t>преподает на профильных магистерских и дополнительных программах по синхронному переводу</a:t>
            </a:r>
          </a:p>
          <a:p>
            <a:pPr algn="r"/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BA04F0-0E8D-473B-9A69-3EC4AA3C3B3B}"/>
              </a:ext>
            </a:extLst>
          </p:cNvPr>
          <p:cNvSpPr/>
          <p:nvPr/>
        </p:nvSpPr>
        <p:spPr>
          <a:xfrm>
            <a:off x="3312000" y="1620000"/>
            <a:ext cx="6335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Егорова Ольга Геннадиевна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директор Проектного офиса международного сотрудничества МГЛУ, профессор кафедры переводоведения и практики перевода английского языка МГЛУ, д-р </a:t>
            </a:r>
            <a:r>
              <a:rPr lang="ru-RU" sz="16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филол</a:t>
            </a: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. наук, профессор, переводчик, член Совета Международной федерации переводчиков (ФИТ),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член правления Союза переводчиков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F58E0B-E386-4C00-BF76-099228074C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620000"/>
            <a:ext cx="2664460" cy="2103120"/>
          </a:xfrm>
          <a:prstGeom prst="rect">
            <a:avLst/>
          </a:prstGeom>
          <a:noFill/>
        </p:spPr>
      </p:pic>
      <p:pic>
        <p:nvPicPr>
          <p:cNvPr id="11" name="Изображение 6" descr="Без названия:Users:anastasia:Downloads:SveqpBBTkmb3qUeUNCLIzLQKMPy17-ykDlm8JLRoBkq7mWBaxcPaS3sFWXlL-1jI3g7gBa1b.jpg">
            <a:extLst>
              <a:ext uri="{FF2B5EF4-FFF2-40B4-BE49-F238E27FC236}">
                <a16:creationId xmlns:a16="http://schemas.microsoft.com/office/drawing/2014/main" id="{D1E09195-E12C-49AD-A56F-6A3B5F98121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0" y="4320000"/>
            <a:ext cx="2136775" cy="213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19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6" y="0"/>
            <a:ext cx="7304314" cy="1062446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Россия, г. Санкт-Петербург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6-ая линия В.О., д. 15, офис 101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+7 (812) 363-66-59</a:t>
            </a:r>
            <a:br>
              <a:rPr lang="ru-RU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perevod.spb@spbu.ru</a:t>
            </a:r>
            <a:b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</a:br>
            <a:r>
              <a:rPr lang="en-US" sz="1400" dirty="0">
                <a:solidFill>
                  <a:srgbClr val="B4340E"/>
                </a:solidFill>
                <a:latin typeface="HelveticaNeueCyr" panose="02000503040000020004" pitchFamily="50" charset="-52"/>
              </a:rPr>
              <a:t>www.perevod.spbu.ru</a:t>
            </a:r>
            <a:endParaRPr lang="ru-RU" sz="1400" dirty="0">
              <a:solidFill>
                <a:srgbClr val="B4340E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B430B4-785F-4009-BD4E-01F2EBA324B1}"/>
              </a:ext>
            </a:extLst>
          </p:cNvPr>
          <p:cNvSpPr/>
          <p:nvPr/>
        </p:nvSpPr>
        <p:spPr>
          <a:xfrm>
            <a:off x="2808000" y="4320000"/>
            <a:ext cx="6630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err="1"/>
              <a:t>Берендяев</a:t>
            </a:r>
            <a:r>
              <a:rPr lang="ru-RU" sz="1600" b="1" dirty="0"/>
              <a:t> Максим Викторович</a:t>
            </a:r>
          </a:p>
          <a:p>
            <a:pPr algn="r"/>
            <a:r>
              <a:rPr lang="ru-RU" sz="1600" dirty="0"/>
              <a:t>операционный директор переводческой компании «АКМ-Вест», </a:t>
            </a:r>
          </a:p>
          <a:p>
            <a:pPr algn="r"/>
            <a:r>
              <a:rPr lang="ru-RU" sz="1600" dirty="0"/>
              <a:t>доцент базовой кафедры технологий и автоматизации перевода С(А)ФУ, </a:t>
            </a:r>
          </a:p>
          <a:p>
            <a:pPr algn="r"/>
            <a:r>
              <a:rPr lang="ru-RU" sz="1600" dirty="0"/>
              <a:t>член правления Союза переводчиков России, </a:t>
            </a:r>
          </a:p>
          <a:p>
            <a:pPr algn="r"/>
            <a:r>
              <a:rPr lang="ru-RU" sz="1600" dirty="0"/>
              <a:t>член Ассоциации преподавателей перевода</a:t>
            </a:r>
          </a:p>
          <a:p>
            <a:pPr algn="r"/>
            <a:endParaRPr lang="ru-RU" sz="1600" dirty="0"/>
          </a:p>
          <a:p>
            <a:pPr algn="r"/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BA04F0-0E8D-473B-9A69-3EC4AA3C3B3B}"/>
              </a:ext>
            </a:extLst>
          </p:cNvPr>
          <p:cNvSpPr/>
          <p:nvPr/>
        </p:nvSpPr>
        <p:spPr>
          <a:xfrm>
            <a:off x="3312000" y="1620000"/>
            <a:ext cx="63356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Палажченко Павел Русланович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переводчик-синхронист, работал в МИД СССР, участвовал в переговорах по разоружению в Вене и в Женеве, сессиях Генеральной Ассамблеи ООН и во всех советско-американских встречах на высшем уровне;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переводчик М.С. Горбачева и Э.А. Шеварднадзе; сотрудничает с международными организациями, имеет большой опыт перевода в ООН, Совете Европы, на международных конференциях в России и за рубежом;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автор книг и статей по переводу</a:t>
            </a:r>
          </a:p>
        </p:txBody>
      </p:sp>
      <p:pic>
        <p:nvPicPr>
          <p:cNvPr id="8" name="Изображение 7" descr="Без названия:Users:anastasia:Downloads:images.jpeg">
            <a:extLst>
              <a:ext uri="{FF2B5EF4-FFF2-40B4-BE49-F238E27FC236}">
                <a16:creationId xmlns:a16="http://schemas.microsoft.com/office/drawing/2014/main" id="{4DEC2804-ED90-49CA-A308-F1A2D0147D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620000"/>
            <a:ext cx="2546350" cy="218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DF7D92-FB0E-4650-A139-EFA4A36427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0" y="4320000"/>
            <a:ext cx="2270760" cy="2270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2725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535</Words>
  <Application>Microsoft Office PowerPoint</Application>
  <PresentationFormat>Широкоэкранный</PresentationFormat>
  <Paragraphs>40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MS Mincho</vt:lpstr>
      <vt:lpstr>Arial</vt:lpstr>
      <vt:lpstr>Calibri</vt:lpstr>
      <vt:lpstr>Calibri Light</vt:lpstr>
      <vt:lpstr>HelveticaNeueCyr</vt:lpstr>
      <vt:lpstr>Times New Roman</vt:lpstr>
      <vt:lpstr>Тема Office</vt:lpstr>
      <vt:lpstr>Россия, г. Санкт-Петербург 6-ая линия В.О., д. 15, офис 101 +7 (812) 363-66-59 perevod.spb@spbu.ru www.perevod.spbu.ru</vt:lpstr>
      <vt:lpstr>Россия, г. Санкт-Петербург 6-ая линия В.О., д. 15, офис 101 +7 (812) 363-66-59 perevod.spb@spbu.ru www.perevod.spbu.ru</vt:lpstr>
      <vt:lpstr>Россия, г. Санкт-Петербург 6-ая линия В.О., д. 15, офис 101 +7 (812) 363-66-59 perevod.spb@spbu.ru www.perevod.spbu.ru</vt:lpstr>
      <vt:lpstr>Россия, г. Санкт-Петербург 6-ая линия В.О., д. 15, офис 101 +7 (812) 363-66-59 perevod.spb@spbu.ru www.perevod.spbu.ru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ГИД-ПЕРЕВОДЧИК</dc:title>
  <dc:creator>Марина Добровольская</dc:creator>
  <cp:lastModifiedBy>Анисимова Ксения</cp:lastModifiedBy>
  <cp:revision>50</cp:revision>
  <dcterms:created xsi:type="dcterms:W3CDTF">2018-04-16T18:18:47Z</dcterms:created>
  <dcterms:modified xsi:type="dcterms:W3CDTF">2023-06-02T09:21:24Z</dcterms:modified>
</cp:coreProperties>
</file>