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340E"/>
    <a:srgbClr val="A8340E"/>
    <a:srgbClr val="B4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29.08.23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/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0000"/>
            <a:ext cx="10373139" cy="752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Инновационные технологии в переводе. </a:t>
            </a:r>
            <a:r>
              <a:rPr lang="ru-RU" sz="2000" b="1" dirty="0" smtClean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Управление переводческими проектами</a:t>
            </a:r>
            <a:endParaRPr lang="ru-RU" sz="2000" b="1" dirty="0">
              <a:solidFill>
                <a:srgbClr val="B4340E"/>
              </a:solidFill>
              <a:latin typeface="HelveticaNeueCyr" panose="02000503040000020004" pitchFamily="50" charset="-52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16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контактных часов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(всего 72 часа),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4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занятия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764716"/>
              </p:ext>
            </p:extLst>
          </p:nvPr>
        </p:nvGraphicFramePr>
        <p:xfrm>
          <a:off x="586410" y="2088000"/>
          <a:ext cx="11151703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=""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=""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=""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=""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HelveticaNeueCyr" panose="02000503040000020004"/>
                          <a:ea typeface="+mn-ea"/>
                          <a:cs typeface="+mn-cs"/>
                        </a:rPr>
                        <a:t>Введение в управление проектами. Основные понятия. Определение понятия «переводческий проект» Жизненный цикл проекта. Основные участники проекта. Этапы проекта. Ресурсы проекта. Первый контакт с заказчиком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HelveticaNeueCyr" panose="02000503040000020004"/>
                          <a:ea typeface="+mn-ea"/>
                          <a:cs typeface="+mn-cs"/>
                        </a:rPr>
                        <a:t>Анализ и расчет проекта. Переводческие и технические аспекты. Запрос/ предложение цены. Подготовка коммерческого предложения с учетом качества, сроков и бюджета проекта.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2860888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Составление графика проекта с учетом качества, сроков и бюджета проекта. Производственный график. Исходные данные (параметры) проекта для технических и переводческих задач. Наложение графиков в рамках одного проекта. Совмещение графиков по разным проектам. Отбор переводчиков, корректоров, редакторов.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/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222901"/>
              </p:ext>
            </p:extLst>
          </p:nvPr>
        </p:nvGraphicFramePr>
        <p:xfrm>
          <a:off x="586410" y="1512000"/>
          <a:ext cx="11151703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=""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=""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=""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=""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HelveticaNeueCyr" panose="02000503040000020004"/>
                          <a:ea typeface="+mn-ea"/>
                          <a:cs typeface="+mn-cs"/>
                        </a:rPr>
                        <a:t>Создание процедур по проекту (контроля качества, коммуникации по проекту), инструкций для всех лиц, вовлеченных в работу над проектом; организацию и проверки совместимости исполнителей в рамках одного переводческого проекта. Создание глоссариев, принципов редактирования</a:t>
                      </a:r>
                      <a:endParaRPr lang="ru-RU" sz="1600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HelveticaNeueCyr" panose="02000503040000020004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5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HelveticaNeueCyr" panose="02000503040000020004"/>
                          <a:ea typeface="+mn-ea"/>
                          <a:cs typeface="+mn-cs"/>
                        </a:rPr>
                        <a:t>Вендор-менеджмент и запуск переводческого проекта. Трудовые ресурсы. Подготовка системы регистрации и хранения документов. Архитектура хранения документации по проекту. Заказы на перевод (переводчикам)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2860888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Завершение и сдача проекта заказчику. Контроль выполнения всех этапов проекта: отслеживание документов/ переводов, отчеты по статусу выполнения календарного графика, прибыльность проекта. Завершение проекта. Передача заказчику. Выставление счетов. Архивирование. Обратная связь</a:t>
                      </a:r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7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 аттестация</a:t>
                      </a:r>
                    </a:p>
                    <a:p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40304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</TotalTime>
  <Words>282</Words>
  <Application>Microsoft Office PowerPoint</Application>
  <PresentationFormat>Широкоэкранный</PresentationFormat>
  <Paragraphs>39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45</cp:revision>
  <dcterms:created xsi:type="dcterms:W3CDTF">2018-04-16T18:18:47Z</dcterms:created>
  <dcterms:modified xsi:type="dcterms:W3CDTF">2023-08-29T11:16:45Z</dcterms:modified>
</cp:coreProperties>
</file>